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5" r:id="rId1"/>
  </p:sldMasterIdLst>
  <p:notesMasterIdLst>
    <p:notesMasterId r:id="rId22"/>
  </p:notesMasterIdLst>
  <p:handoutMasterIdLst>
    <p:handoutMasterId r:id="rId23"/>
  </p:handoutMasterIdLst>
  <p:sldIdLst>
    <p:sldId id="257" r:id="rId2"/>
    <p:sldId id="321" r:id="rId3"/>
    <p:sldId id="322" r:id="rId4"/>
    <p:sldId id="323" r:id="rId5"/>
    <p:sldId id="311" r:id="rId6"/>
    <p:sldId id="312" r:id="rId7"/>
    <p:sldId id="328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4" r:id="rId19"/>
    <p:sldId id="342" r:id="rId20"/>
    <p:sldId id="341" r:id="rId21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 varScale="1">
        <p:scale>
          <a:sx n="114" d="100"/>
          <a:sy n="114" d="100"/>
        </p:scale>
        <p:origin x="152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78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72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304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/>
              <a:cs typeface="Times New Roman (Arabic)" pitchFamily="26" charset="0"/>
            </a:endParaRPr>
          </a:p>
        </p:txBody>
      </p:sp>
      <p:sp>
        <p:nvSpPr>
          <p:cNvPr id="552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850100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/>
              <a:cs typeface="Times New Roman (Arabic)" pitchFamily="2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755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/>
              <a:cs typeface="Times New Roman (Arabic)" pitchFamily="2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164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1524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4</a:t>
            </a:r>
            <a:br>
              <a:rPr lang="en-US" dirty="0"/>
            </a:br>
            <a:r>
              <a:rPr lang="en-US" dirty="0"/>
              <a:t>Generic View of </a:t>
            </a:r>
            <a:r>
              <a:rPr lang="en-US" dirty="0" smtClean="0"/>
              <a:t>Processes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205 </a:t>
            </a:r>
            <a:r>
              <a:rPr lang="en-US" sz="1600" dirty="0"/>
              <a:t>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514350" indent="-514350"/>
            <a:r>
              <a:rPr lang="en-GB" dirty="0"/>
              <a:t>Generic software process models</a:t>
            </a:r>
          </a:p>
          <a:p>
            <a:pPr marL="788670" lvl="1" indent="-514350"/>
            <a:r>
              <a:rPr lang="en-GB" strike="sngStrike" dirty="0"/>
              <a:t>Waterfall Model</a:t>
            </a:r>
          </a:p>
          <a:p>
            <a:pPr marL="788670" lvl="1" indent="-514350"/>
            <a:r>
              <a:rPr lang="en-US" dirty="0"/>
              <a:t>Incremental development, </a:t>
            </a:r>
          </a:p>
          <a:p>
            <a:pPr marL="788670" lvl="1" indent="-514350"/>
            <a:r>
              <a:rPr lang="en-US" dirty="0"/>
              <a:t>Component based software development</a:t>
            </a:r>
            <a:r>
              <a:rPr lang="en-US" dirty="0" smtClean="0"/>
              <a:t>.</a:t>
            </a:r>
          </a:p>
          <a:p>
            <a:pPr marL="788670" lvl="1" indent="-514350"/>
            <a:r>
              <a:rPr lang="en-US" dirty="0" smtClean="0"/>
              <a:t>Rational Unified Process</a:t>
            </a:r>
          </a:p>
          <a:p>
            <a:pPr marL="788670" lvl="1" indent="-514350"/>
            <a:r>
              <a:rPr lang="en-US" dirty="0" smtClean="0"/>
              <a:t>Agile Software Development</a:t>
            </a:r>
            <a:endParaRPr lang="en-US" dirty="0"/>
          </a:p>
          <a:p>
            <a:pPr marL="788670" lvl="1" indent="-514350"/>
            <a:endParaRPr lang="en-US" dirty="0"/>
          </a:p>
          <a:p>
            <a:endParaRPr lang="en-US" dirty="0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38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Evolutionary Development</a:t>
            </a:r>
            <a:r>
              <a:rPr lang="en-GB" sz="2800" smtClean="0"/>
              <a:t> (3/3)</a:t>
            </a:r>
            <a:endParaRPr lang="en-GB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Problems</a:t>
            </a:r>
          </a:p>
          <a:p>
            <a:pPr lvl="1"/>
            <a:r>
              <a:rPr lang="en-GB" smtClean="0"/>
              <a:t>Lack of process visibility;</a:t>
            </a:r>
          </a:p>
          <a:p>
            <a:pPr lvl="1"/>
            <a:r>
              <a:rPr lang="en-GB" smtClean="0"/>
              <a:t>Systems are often poorly structured;</a:t>
            </a:r>
          </a:p>
          <a:p>
            <a:pPr lvl="1"/>
            <a:r>
              <a:rPr lang="en-GB" smtClean="0"/>
              <a:t>Special skills (e.g. in languages for rapid prototyping) may be required.</a:t>
            </a:r>
          </a:p>
          <a:p>
            <a:pPr lvl="1">
              <a:buFontTx/>
              <a:buNone/>
            </a:pPr>
            <a:endParaRPr lang="en-GB" sz="800" smtClean="0"/>
          </a:p>
          <a:p>
            <a:r>
              <a:rPr lang="en-GB" smtClean="0"/>
              <a:t>Applicability</a:t>
            </a:r>
          </a:p>
          <a:p>
            <a:pPr lvl="1"/>
            <a:r>
              <a:rPr lang="en-GB" smtClean="0"/>
              <a:t>For small or medium-size interactive systems;</a:t>
            </a:r>
          </a:p>
          <a:p>
            <a:pPr lvl="1"/>
            <a:r>
              <a:rPr lang="en-GB" smtClean="0"/>
              <a:t>For parts of large systems (e.g. the user interface);</a:t>
            </a:r>
          </a:p>
          <a:p>
            <a:pPr lvl="1"/>
            <a:r>
              <a:rPr lang="en-GB" smtClean="0"/>
              <a:t>For short-lifetime systems.</a:t>
            </a:r>
          </a:p>
        </p:txBody>
      </p:sp>
    </p:spTree>
    <p:extLst>
      <p:ext uri="{BB962C8B-B14F-4D97-AF65-F5344CB8AC3E}">
        <p14:creationId xmlns:p14="http://schemas.microsoft.com/office/powerpoint/2010/main" val="28474754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Agile Software Process: </a:t>
            </a:r>
            <a:br>
              <a:rPr lang="en-US" dirty="0" smtClean="0"/>
            </a:br>
            <a:r>
              <a:rPr lang="en-US" dirty="0" smtClean="0"/>
              <a:t>Extreme Programming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16075"/>
            <a:ext cx="8229600" cy="49371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800" dirty="0"/>
              <a:t>Principles/Characteristics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Three to ten programmers working at one location.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One or more customers are on site.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Development occurs in frequent builds or iterations, each of which is releasable and delivers incremental user functionality.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unit of requirements gathering is the </a:t>
            </a:r>
            <a:r>
              <a:rPr lang="en-US" sz="2800" i="1" dirty="0" smtClean="0">
                <a:solidFill>
                  <a:srgbClr val="000099"/>
                </a:solidFill>
              </a:rPr>
              <a:t>user story</a:t>
            </a:r>
            <a:r>
              <a:rPr lang="en-US" sz="2800" dirty="0" smtClean="0"/>
              <a:t>, a chunk of functionality that provides value to the user. User stories are written by the customers on site.</a:t>
            </a:r>
          </a:p>
          <a:p>
            <a:endParaRPr lang="en-US" dirty="0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A439CC92-0859-44AE-90A1-1BC71FF73A44}" type="slidenum">
              <a:rPr lang="en-US" smtClean="0"/>
              <a:pPr/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3764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Extreme Programming Principles/Characteristics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768475"/>
            <a:ext cx="8229600" cy="4937125"/>
          </a:xfrm>
        </p:spPr>
        <p:txBody>
          <a:bodyPr/>
          <a:lstStyle/>
          <a:p>
            <a:pPr eaLnBrk="1" hangingPunct="1"/>
            <a:r>
              <a:rPr lang="en-US" sz="2400" dirty="0" smtClean="0"/>
              <a:t>Programmers work in pairs and follow strict coding standards. They do their own unit testing and are supposed to routinely re-factor the code to keep the design simple.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Since little attempt is made to understand or document future requirements, the code is constantly refactored (redesigned) to address changing user needs.</a:t>
            </a:r>
          </a:p>
          <a:p>
            <a:endParaRPr lang="en-US" dirty="0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144BCD53-F719-4CEA-8009-3A98FF7342D5}" type="slidenum">
              <a:rPr lang="en-US" smtClean="0"/>
              <a:pPr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8861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Rational Unified Process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“Use-case” driven, </a:t>
            </a:r>
          </a:p>
          <a:p>
            <a:pPr>
              <a:lnSpc>
                <a:spcPct val="90000"/>
              </a:lnSpc>
            </a:pPr>
            <a:r>
              <a:rPr lang="en-US" dirty="0"/>
              <a:t>A</a:t>
            </a:r>
            <a:r>
              <a:rPr lang="en-US" dirty="0" smtClean="0"/>
              <a:t>rchitecture-centric, 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Iterative and incremental” software process 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Closely aligned with the Unified Modeling Language (UML).</a:t>
            </a:r>
          </a:p>
        </p:txBody>
      </p:sp>
    </p:spTree>
    <p:extLst>
      <p:ext uri="{BB962C8B-B14F-4D97-AF65-F5344CB8AC3E}">
        <p14:creationId xmlns:p14="http://schemas.microsoft.com/office/powerpoint/2010/main" val="60944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538163" y="1501775"/>
            <a:ext cx="8083550" cy="5280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b="1">
                <a:latin typeface="Helvetica" charset="0"/>
              </a:rPr>
              <a:t>inception</a:t>
            </a:r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7050" y="1655763"/>
            <a:ext cx="5549900" cy="5029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3962400" y="1641475"/>
            <a:ext cx="1465263" cy="317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7" name="Rectangle 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smtClean="0"/>
              <a:t>The Rational Unified Process</a:t>
            </a:r>
          </a:p>
        </p:txBody>
      </p:sp>
      <p:sp>
        <p:nvSpPr>
          <p:cNvPr id="33798" name="Rectangle 10"/>
          <p:cNvSpPr>
            <a:spLocks noChangeArrowheads="1"/>
          </p:cNvSpPr>
          <p:nvPr/>
        </p:nvSpPr>
        <p:spPr bwMode="auto">
          <a:xfrm>
            <a:off x="2209800" y="2362200"/>
            <a:ext cx="1465263" cy="317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6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RUP—Dynamic Perspective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Phase Model</a:t>
            </a:r>
          </a:p>
        </p:txBody>
      </p:sp>
      <p:pic>
        <p:nvPicPr>
          <p:cNvPr id="3482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050" y="2830513"/>
            <a:ext cx="7499350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5241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RUP Phases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smtClean="0"/>
              <a:t>Inception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Establish the business case for the system </a:t>
            </a:r>
            <a:r>
              <a:rPr lang="en-US" sz="2000" smtClean="0">
                <a:solidFill>
                  <a:srgbClr val="FF5935"/>
                </a:solidFill>
              </a:rPr>
              <a:t>{Identifies the</a:t>
            </a:r>
            <a:r>
              <a:rPr lang="en-US" sz="2000" smtClean="0">
                <a:solidFill>
                  <a:srgbClr val="FF5935"/>
                </a:solidFill>
                <a:sym typeface="Wingdings" pitchFamily="2" charset="2"/>
              </a:rPr>
              <a:t> External Entities that interact with the system}</a:t>
            </a:r>
            <a:r>
              <a:rPr lang="en-US" sz="200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000" smtClean="0"/>
              <a:t>Elaboration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Develop an understanding of the problem domain and the system architecture </a:t>
            </a:r>
            <a:r>
              <a:rPr lang="en-US" sz="2000" smtClean="0">
                <a:solidFill>
                  <a:srgbClr val="FF5935"/>
                </a:solidFill>
              </a:rPr>
              <a:t>{Results in requirements model, architectural description, and a development plan</a:t>
            </a:r>
            <a:r>
              <a:rPr lang="en-US" sz="2000" smtClean="0">
                <a:solidFill>
                  <a:srgbClr val="FF5935"/>
                </a:solidFill>
                <a:sym typeface="Wingdings" pitchFamily="2" charset="2"/>
              </a:rPr>
              <a:t>}</a:t>
            </a:r>
            <a:r>
              <a:rPr lang="en-US" sz="200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000" smtClean="0"/>
              <a:t>Construction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System design, programming, and testing </a:t>
            </a:r>
            <a:r>
              <a:rPr lang="en-US" sz="2000" smtClean="0">
                <a:solidFill>
                  <a:srgbClr val="FF5935"/>
                </a:solidFill>
              </a:rPr>
              <a:t>{Results in a working software system and associated documentation that ready for delivery to the user</a:t>
            </a:r>
            <a:r>
              <a:rPr lang="en-US" sz="2000" smtClean="0">
                <a:solidFill>
                  <a:srgbClr val="FF5935"/>
                </a:solidFill>
                <a:sym typeface="Wingdings" pitchFamily="2" charset="2"/>
              </a:rPr>
              <a:t>}</a:t>
            </a:r>
            <a:r>
              <a:rPr lang="en-US" sz="200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000" smtClean="0"/>
              <a:t>Transition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Deploy the system in its operating environment </a:t>
            </a:r>
            <a:r>
              <a:rPr lang="en-US" sz="2000" smtClean="0">
                <a:solidFill>
                  <a:srgbClr val="FF5935"/>
                </a:solidFill>
              </a:rPr>
              <a:t>{Results in a documented software system that is working correctly in its operational environment</a:t>
            </a:r>
            <a:r>
              <a:rPr lang="en-US" sz="2000" smtClean="0">
                <a:solidFill>
                  <a:srgbClr val="FF5935"/>
                </a:solidFill>
                <a:sym typeface="Wingdings" pitchFamily="2" charset="2"/>
              </a:rPr>
              <a:t>}</a:t>
            </a:r>
            <a:r>
              <a:rPr lang="en-US" sz="200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410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1500188"/>
            <a:ext cx="6756400" cy="4672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6867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smtClean="0"/>
              <a:t>RUP Phases</a:t>
            </a:r>
          </a:p>
        </p:txBody>
      </p:sp>
    </p:spTree>
    <p:extLst>
      <p:ext uri="{BB962C8B-B14F-4D97-AF65-F5344CB8AC3E}">
        <p14:creationId xmlns:p14="http://schemas.microsoft.com/office/powerpoint/2010/main" val="3738193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Characteristics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1600" smtClean="0"/>
              <a:t>Understandability</a:t>
            </a:r>
          </a:p>
          <a:p>
            <a:pPr lvl="1">
              <a:lnSpc>
                <a:spcPct val="80000"/>
              </a:lnSpc>
            </a:pPr>
            <a:r>
              <a:rPr lang="en-US" sz="1500" smtClean="0"/>
              <a:t>To what extent is the process explicitly defined and how easy is it to understand the process definition?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Visibility</a:t>
            </a:r>
          </a:p>
          <a:p>
            <a:pPr lvl="1">
              <a:lnSpc>
                <a:spcPct val="80000"/>
              </a:lnSpc>
            </a:pPr>
            <a:r>
              <a:rPr lang="en-US" sz="1500" smtClean="0"/>
              <a:t>Do the process activities culminate in clear results so that the progress of the process is externally visible?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Supportability</a:t>
            </a:r>
          </a:p>
          <a:p>
            <a:pPr lvl="1">
              <a:lnSpc>
                <a:spcPct val="80000"/>
              </a:lnSpc>
            </a:pPr>
            <a:r>
              <a:rPr lang="en-US" sz="1500" smtClean="0"/>
              <a:t>To what extent can CASE tools be used to support the process activities?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Acceptability</a:t>
            </a:r>
          </a:p>
          <a:p>
            <a:pPr lvl="1">
              <a:lnSpc>
                <a:spcPct val="80000"/>
              </a:lnSpc>
            </a:pPr>
            <a:r>
              <a:rPr lang="en-US" sz="1500" smtClean="0"/>
              <a:t>Is the defined process acceptable to and usable by the engineers responsible for producing the software product?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Reliability</a:t>
            </a:r>
          </a:p>
          <a:p>
            <a:pPr lvl="1">
              <a:lnSpc>
                <a:spcPct val="80000"/>
              </a:lnSpc>
            </a:pPr>
            <a:r>
              <a:rPr lang="en-US" sz="1500" smtClean="0"/>
              <a:t>Is the process designed in such a way that process errors are avoided or trapped before they result in product errors?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Robustness</a:t>
            </a:r>
          </a:p>
          <a:p>
            <a:pPr lvl="1">
              <a:lnSpc>
                <a:spcPct val="80000"/>
              </a:lnSpc>
            </a:pPr>
            <a:r>
              <a:rPr lang="en-US" sz="1500" smtClean="0"/>
              <a:t>Can the process continue in spite of unexpected problems?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Maintainability</a:t>
            </a:r>
          </a:p>
          <a:p>
            <a:pPr lvl="1">
              <a:lnSpc>
                <a:spcPct val="80000"/>
              </a:lnSpc>
            </a:pPr>
            <a:r>
              <a:rPr lang="en-US" sz="1500" smtClean="0"/>
              <a:t>Can the process evolve to reflect changing organizational requirements or identified process improvements?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Rapidity</a:t>
            </a:r>
          </a:p>
          <a:p>
            <a:pPr lvl="1">
              <a:lnSpc>
                <a:spcPct val="80000"/>
              </a:lnSpc>
            </a:pPr>
            <a:r>
              <a:rPr lang="en-US" sz="1500" smtClean="0"/>
              <a:t>How fast can the process of delivering a system from a given specification be completed? </a:t>
            </a:r>
          </a:p>
          <a:p>
            <a:pPr>
              <a:lnSpc>
                <a:spcPct val="80000"/>
              </a:lnSpc>
            </a:pPr>
            <a:endParaRPr lang="en-US" sz="1600" smtClean="0"/>
          </a:p>
        </p:txBody>
      </p:sp>
    </p:spTree>
    <p:extLst>
      <p:ext uri="{BB962C8B-B14F-4D97-AF65-F5344CB8AC3E}">
        <p14:creationId xmlns:p14="http://schemas.microsoft.com/office/powerpoint/2010/main" val="378537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and Product Quality</a:t>
            </a:r>
          </a:p>
        </p:txBody>
      </p:sp>
      <p:pic>
        <p:nvPicPr>
          <p:cNvPr id="8196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4100" y="1828800"/>
            <a:ext cx="7099300" cy="4654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734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How does it work?</a:t>
            </a:r>
          </a:p>
          <a:p>
            <a:pPr lvl="1"/>
            <a:r>
              <a:rPr lang="en-US" dirty="0" smtClean="0"/>
              <a:t>Specification</a:t>
            </a:r>
            <a:r>
              <a:rPr lang="en-US" dirty="0"/>
              <a:t>, development and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validation </a:t>
            </a:r>
            <a:r>
              <a:rPr lang="en-US" dirty="0"/>
              <a:t>are interleaved. 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Why?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cost of accommodating changing </a:t>
            </a:r>
            <a:r>
              <a:rPr lang="en-US" dirty="0" smtClean="0"/>
              <a:t>customer requirements </a:t>
            </a:r>
            <a:r>
              <a:rPr lang="en-US" dirty="0"/>
              <a:t>is </a:t>
            </a:r>
            <a:r>
              <a:rPr lang="en-US" dirty="0" smtClean="0"/>
              <a:t>reduced.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amount of analysis and documentation that has to </a:t>
            </a:r>
            <a:r>
              <a:rPr lang="en-US" dirty="0" smtClean="0"/>
              <a:t>be redone </a:t>
            </a:r>
            <a:r>
              <a:rPr lang="en-US" dirty="0"/>
              <a:t>is much less than is required with the waterfall model.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114864" y="457200"/>
            <a:ext cx="2800535" cy="1646285"/>
            <a:chOff x="5203650" y="328004"/>
            <a:chExt cx="3808576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2.1.2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PB"/>
          <p:cNvSpPr/>
          <p:nvPr/>
        </p:nvSpPr>
        <p:spPr>
          <a:xfrm>
            <a:off x="0" y="6756400"/>
            <a:ext cx="1143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72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Software processes are the activities involved in producing a software system. Software process models are abstract representations of these processes.</a:t>
            </a:r>
          </a:p>
          <a:p>
            <a:endParaRPr lang="en-GB" smtClean="0"/>
          </a:p>
          <a:p>
            <a:r>
              <a:rPr lang="en-GB" smtClean="0"/>
              <a:t>General </a:t>
            </a:r>
            <a:r>
              <a:rPr lang="en-GB" dirty="0" smtClean="0"/>
              <a:t>process models describe the organization of software processes. Examples of these general models include the ‘waterfall’ model,  incremental development, and reuse-oriented development.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8382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21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easier to get customer feedback on the </a:t>
            </a:r>
            <a:r>
              <a:rPr lang="en-US" dirty="0" smtClean="0"/>
              <a:t>development work </a:t>
            </a:r>
            <a:r>
              <a:rPr lang="en-US" dirty="0"/>
              <a:t>that has been done.</a:t>
            </a:r>
          </a:p>
          <a:p>
            <a:endParaRPr lang="en-US" dirty="0"/>
          </a:p>
          <a:p>
            <a:r>
              <a:rPr lang="en-US" dirty="0" smtClean="0"/>
              <a:t>Customers </a:t>
            </a:r>
            <a:r>
              <a:rPr lang="en-US" dirty="0"/>
              <a:t>can comment on demonstrations of the software </a:t>
            </a:r>
            <a:r>
              <a:rPr lang="en-US" dirty="0" smtClean="0"/>
              <a:t>and see </a:t>
            </a:r>
            <a:r>
              <a:rPr lang="en-US" dirty="0"/>
              <a:t>how much has been implemented.</a:t>
            </a:r>
          </a:p>
          <a:p>
            <a:endParaRPr lang="en-US" dirty="0"/>
          </a:p>
          <a:p>
            <a:r>
              <a:rPr lang="en-US" dirty="0" smtClean="0"/>
              <a:t>More </a:t>
            </a:r>
            <a:r>
              <a:rPr lang="en-US" dirty="0"/>
              <a:t>rapid delivery and deployment of useful software </a:t>
            </a:r>
            <a:r>
              <a:rPr lang="en-US" dirty="0" smtClean="0"/>
              <a:t>to the </a:t>
            </a:r>
            <a:r>
              <a:rPr lang="en-US" dirty="0"/>
              <a:t>customer is possible.</a:t>
            </a:r>
          </a:p>
          <a:p>
            <a:endParaRPr lang="en-US" dirty="0"/>
          </a:p>
          <a:p>
            <a:r>
              <a:rPr lang="en-US" dirty="0" smtClean="0"/>
              <a:t>Customers </a:t>
            </a:r>
            <a:r>
              <a:rPr lang="en-US" dirty="0"/>
              <a:t>are able to use and gain value from the </a:t>
            </a:r>
            <a:r>
              <a:rPr lang="en-US" dirty="0" smtClean="0"/>
              <a:t>software earlier </a:t>
            </a:r>
            <a:r>
              <a:rPr lang="en-US" dirty="0"/>
              <a:t>than is possible with a waterfall process.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PB"/>
          <p:cNvSpPr/>
          <p:nvPr/>
        </p:nvSpPr>
        <p:spPr>
          <a:xfrm>
            <a:off x="0" y="6756400"/>
            <a:ext cx="1524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38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process is not visible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Managers </a:t>
            </a:r>
            <a:r>
              <a:rPr lang="en-US" dirty="0"/>
              <a:t>need regular deliverables to measure progress. </a:t>
            </a:r>
            <a:r>
              <a:rPr lang="en-US" dirty="0" smtClean="0"/>
              <a:t>If systems </a:t>
            </a:r>
            <a:r>
              <a:rPr lang="en-US" dirty="0"/>
              <a:t>are developed quickly, it is not cost-effective to </a:t>
            </a:r>
            <a:r>
              <a:rPr lang="en-US" dirty="0" smtClean="0"/>
              <a:t>produce documents </a:t>
            </a:r>
            <a:r>
              <a:rPr lang="en-US" dirty="0"/>
              <a:t>that reflect every version of the system.</a:t>
            </a:r>
          </a:p>
          <a:p>
            <a:endParaRPr lang="en-US" dirty="0"/>
          </a:p>
          <a:p>
            <a:r>
              <a:rPr lang="en-US" dirty="0" smtClean="0"/>
              <a:t>System </a:t>
            </a:r>
            <a:r>
              <a:rPr lang="en-US" dirty="0"/>
              <a:t>structure tends to degrade as new </a:t>
            </a:r>
            <a:r>
              <a:rPr lang="en-US" dirty="0" smtClean="0"/>
              <a:t>increments are </a:t>
            </a:r>
            <a:r>
              <a:rPr lang="en-US" dirty="0"/>
              <a:t>added.</a:t>
            </a:r>
          </a:p>
          <a:p>
            <a:pPr lvl="1"/>
            <a:r>
              <a:rPr lang="en-US" dirty="0" smtClean="0"/>
              <a:t>Unless </a:t>
            </a:r>
            <a:r>
              <a:rPr lang="en-US" dirty="0"/>
              <a:t>time and money is spent on refactoring to </a:t>
            </a:r>
            <a:r>
              <a:rPr lang="en-US" dirty="0" smtClean="0"/>
              <a:t>improve the </a:t>
            </a:r>
            <a:r>
              <a:rPr lang="en-US" dirty="0"/>
              <a:t>software, regular change tends to corrupt its </a:t>
            </a:r>
            <a:r>
              <a:rPr lang="en-US" dirty="0" smtClean="0"/>
              <a:t>structure. Incorporating </a:t>
            </a:r>
            <a:r>
              <a:rPr lang="en-US" dirty="0"/>
              <a:t>further software changes becomes </a:t>
            </a:r>
            <a:r>
              <a:rPr lang="en-US" dirty="0" smtClean="0"/>
              <a:t>increasingly difficult </a:t>
            </a:r>
            <a:r>
              <a:rPr lang="en-US" dirty="0"/>
              <a:t>and costly.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PB"/>
          <p:cNvSpPr/>
          <p:nvPr/>
        </p:nvSpPr>
        <p:spPr>
          <a:xfrm>
            <a:off x="0" y="6756400"/>
            <a:ext cx="1905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05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Reuse-oriented software development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Also known as:</a:t>
            </a:r>
          </a:p>
          <a:p>
            <a:pPr lvl="1"/>
            <a:r>
              <a:rPr lang="en-US" dirty="0"/>
              <a:t>Component Based </a:t>
            </a:r>
            <a:r>
              <a:rPr lang="en-US" dirty="0" smtClean="0"/>
              <a:t>Software </a:t>
            </a:r>
            <a:br>
              <a:rPr lang="en-US" dirty="0" smtClean="0"/>
            </a:br>
            <a:r>
              <a:rPr lang="en-US" dirty="0" smtClean="0"/>
              <a:t>Development</a:t>
            </a:r>
          </a:p>
          <a:p>
            <a:endParaRPr lang="en-US" dirty="0" smtClean="0"/>
          </a:p>
          <a:p>
            <a:r>
              <a:rPr lang="en-US" dirty="0" smtClean="0"/>
              <a:t>Systematic reuse where systems are integrated from</a:t>
            </a:r>
          </a:p>
          <a:p>
            <a:pPr lvl="1"/>
            <a:r>
              <a:rPr lang="en-US" dirty="0" smtClean="0"/>
              <a:t>In-house developed components; OR </a:t>
            </a:r>
          </a:p>
          <a:p>
            <a:pPr lvl="1"/>
            <a:r>
              <a:rPr lang="en-US" dirty="0" smtClean="0"/>
              <a:t>COTS (Commercial-off-the-shelf) components. 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14400" y="4724400"/>
            <a:ext cx="7162800" cy="1295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800" dirty="0"/>
              <a:t>This approach is becoming increasingly used</a:t>
            </a:r>
          </a:p>
          <a:p>
            <a:pPr algn="ctr"/>
            <a:r>
              <a:rPr lang="en-GB" sz="2800" dirty="0"/>
              <a:t>as component standards have emerged</a:t>
            </a:r>
            <a:r>
              <a:rPr lang="en-GB" sz="2800" dirty="0" smtClean="0"/>
              <a:t>. </a:t>
            </a:r>
            <a:endParaRPr lang="en-US" sz="2800" dirty="0"/>
          </a:p>
        </p:txBody>
      </p:sp>
      <p:grpSp>
        <p:nvGrpSpPr>
          <p:cNvPr id="10" name="Group 9"/>
          <p:cNvGrpSpPr/>
          <p:nvPr/>
        </p:nvGrpSpPr>
        <p:grpSpPr>
          <a:xfrm>
            <a:off x="6114864" y="1173115"/>
            <a:ext cx="2800535" cy="1646285"/>
            <a:chOff x="5203650" y="328004"/>
            <a:chExt cx="3808576" cy="2238858"/>
          </a:xfrm>
        </p:grpSpPr>
        <p:sp>
          <p:nvSpPr>
            <p:cNvPr id="11" name="Horizontal Scroll 10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2.1.3</a:t>
              </a:r>
              <a:endParaRPr lang="en-US" sz="3600" dirty="0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PB"/>
          <p:cNvSpPr/>
          <p:nvPr/>
        </p:nvSpPr>
        <p:spPr>
          <a:xfrm>
            <a:off x="0" y="6756400"/>
            <a:ext cx="2286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Reuse-oriented software development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Process Stages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Rectangle 4"/>
          <p:cNvSpPr>
            <a:spLocks/>
          </p:cNvSpPr>
          <p:nvPr/>
        </p:nvSpPr>
        <p:spPr>
          <a:xfrm>
            <a:off x="838200" y="22860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Requirements Specification</a:t>
            </a:r>
            <a:endParaRPr lang="en-US" sz="2000" dirty="0"/>
          </a:p>
        </p:txBody>
      </p:sp>
      <p:sp>
        <p:nvSpPr>
          <p:cNvPr id="6" name="Rectangle 5"/>
          <p:cNvSpPr>
            <a:spLocks/>
          </p:cNvSpPr>
          <p:nvPr/>
        </p:nvSpPr>
        <p:spPr>
          <a:xfrm>
            <a:off x="3429000" y="22860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Component  Analysis</a:t>
            </a:r>
            <a:endParaRPr lang="en-US" sz="2000" dirty="0"/>
          </a:p>
        </p:txBody>
      </p:sp>
      <p:sp>
        <p:nvSpPr>
          <p:cNvPr id="7" name="Rectangle 6"/>
          <p:cNvSpPr>
            <a:spLocks/>
          </p:cNvSpPr>
          <p:nvPr/>
        </p:nvSpPr>
        <p:spPr>
          <a:xfrm>
            <a:off x="5943600" y="22860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Requirements  Modifications</a:t>
            </a:r>
            <a:endParaRPr lang="en-US" sz="2000" dirty="0"/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5943600" y="41148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System Design with Reuse</a:t>
            </a:r>
            <a:endParaRPr lang="en-US" sz="2000" dirty="0"/>
          </a:p>
        </p:txBody>
      </p:sp>
      <p:sp>
        <p:nvSpPr>
          <p:cNvPr id="9" name="Rectangle 8"/>
          <p:cNvSpPr>
            <a:spLocks/>
          </p:cNvSpPr>
          <p:nvPr/>
        </p:nvSpPr>
        <p:spPr>
          <a:xfrm>
            <a:off x="3429000" y="41148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Development &amp; Integration</a:t>
            </a:r>
            <a:endParaRPr lang="en-US" sz="2000" dirty="0"/>
          </a:p>
        </p:txBody>
      </p:sp>
      <p:sp>
        <p:nvSpPr>
          <p:cNvPr id="10" name="Rectangle 9"/>
          <p:cNvSpPr>
            <a:spLocks/>
          </p:cNvSpPr>
          <p:nvPr/>
        </p:nvSpPr>
        <p:spPr>
          <a:xfrm>
            <a:off x="838200" y="41148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System Validation</a:t>
            </a:r>
            <a:endParaRPr lang="en-US" sz="2000" dirty="0"/>
          </a:p>
        </p:txBody>
      </p:sp>
      <p:cxnSp>
        <p:nvCxnSpPr>
          <p:cNvPr id="12" name="Straight Arrow Connector 11"/>
          <p:cNvCxnSpPr>
            <a:stCxn id="5" idx="3"/>
            <a:endCxn id="6" idx="1"/>
          </p:cNvCxnSpPr>
          <p:nvPr/>
        </p:nvCxnSpPr>
        <p:spPr>
          <a:xfrm>
            <a:off x="2819400" y="26289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6" idx="3"/>
            <a:endCxn id="7" idx="1"/>
          </p:cNvCxnSpPr>
          <p:nvPr/>
        </p:nvCxnSpPr>
        <p:spPr>
          <a:xfrm>
            <a:off x="5410200" y="26289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2"/>
            <a:endCxn id="8" idx="0"/>
          </p:cNvCxnSpPr>
          <p:nvPr/>
        </p:nvCxnSpPr>
        <p:spPr>
          <a:xfrm rot="5400000">
            <a:off x="6362700" y="35433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1"/>
            <a:endCxn id="9" idx="3"/>
          </p:cNvCxnSpPr>
          <p:nvPr/>
        </p:nvCxnSpPr>
        <p:spPr>
          <a:xfrm rot="10800000">
            <a:off x="5410200" y="44577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9" idx="1"/>
            <a:endCxn id="10" idx="3"/>
          </p:cNvCxnSpPr>
          <p:nvPr/>
        </p:nvCxnSpPr>
        <p:spPr>
          <a:xfrm rot="10800000">
            <a:off x="2819400" y="44577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PB"/>
          <p:cNvSpPr/>
          <p:nvPr/>
        </p:nvSpPr>
        <p:spPr>
          <a:xfrm>
            <a:off x="0" y="6756400"/>
            <a:ext cx="2667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Reuse-oriented software development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Types of components</a:t>
            </a:r>
          </a:p>
          <a:p>
            <a:pPr lvl="1"/>
            <a:r>
              <a:rPr lang="en-US" dirty="0"/>
              <a:t>Web services that are developed according to </a:t>
            </a:r>
            <a:r>
              <a:rPr lang="en-US" dirty="0" smtClean="0"/>
              <a:t>service standards </a:t>
            </a:r>
            <a:r>
              <a:rPr lang="en-US" dirty="0"/>
              <a:t>and which are available for remote invocation.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Collections </a:t>
            </a:r>
            <a:r>
              <a:rPr lang="en-US" dirty="0"/>
              <a:t>of objects that are developed as a </a:t>
            </a:r>
            <a:r>
              <a:rPr lang="en-US" dirty="0" smtClean="0"/>
              <a:t>package to </a:t>
            </a:r>
            <a:r>
              <a:rPr lang="en-US" dirty="0"/>
              <a:t>be integrated with a component framework </a:t>
            </a:r>
            <a:r>
              <a:rPr lang="en-US" dirty="0" smtClean="0"/>
              <a:t>such as </a:t>
            </a:r>
            <a:r>
              <a:rPr lang="en-US" dirty="0"/>
              <a:t>.NET or J2EE.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Stand-alone </a:t>
            </a:r>
            <a:r>
              <a:rPr lang="en-US" dirty="0"/>
              <a:t>software systems (COTS) that </a:t>
            </a:r>
            <a:r>
              <a:rPr lang="en-US" dirty="0" smtClean="0"/>
              <a:t>are configured </a:t>
            </a:r>
            <a:r>
              <a:rPr lang="en-US" dirty="0"/>
              <a:t>for use in a particular environment.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0" y="6756400"/>
            <a:ext cx="3048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9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Evolutionary Development</a:t>
            </a:r>
            <a:r>
              <a:rPr lang="en-GB" sz="2800" smtClean="0"/>
              <a:t> (1/3)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Exploratory development </a:t>
            </a:r>
          </a:p>
          <a:p>
            <a:pPr lvl="1"/>
            <a:r>
              <a:rPr lang="en-GB" smtClean="0"/>
              <a:t>Objective is to work with customers and to evolve a final system from an initial outline specification. Should start with well-understood requirements and add new features as proposed by the customer.</a:t>
            </a:r>
          </a:p>
          <a:p>
            <a:r>
              <a:rPr lang="en-GB" smtClean="0"/>
              <a:t>Throw-away prototyping</a:t>
            </a:r>
          </a:p>
          <a:p>
            <a:pPr lvl="1"/>
            <a:r>
              <a:rPr lang="en-GB" smtClean="0"/>
              <a:t>Objective is to understand the system requirements. Should start with poorly understood requirements to clarify what is really needed.</a:t>
            </a:r>
          </a:p>
        </p:txBody>
      </p:sp>
    </p:spTree>
    <p:extLst>
      <p:ext uri="{BB962C8B-B14F-4D97-AF65-F5344CB8AC3E}">
        <p14:creationId xmlns:p14="http://schemas.microsoft.com/office/powerpoint/2010/main" val="34312453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smtClean="0"/>
              <a:t>Evolutionary Development</a:t>
            </a:r>
            <a:r>
              <a:rPr lang="en-GB" sz="2800" smtClean="0"/>
              <a:t> (2/3)</a:t>
            </a:r>
            <a:endParaRPr lang="en-GB" smtClean="0"/>
          </a:p>
        </p:txBody>
      </p:sp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0163" y="2065338"/>
            <a:ext cx="6964362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7674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4990</TotalTime>
  <Words>897</Words>
  <Application>Microsoft Office PowerPoint</Application>
  <PresentationFormat>On-screen Show (4:3)</PresentationFormat>
  <Paragraphs>132</Paragraphs>
  <Slides>20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ＭＳ Ｐゴシック</vt:lpstr>
      <vt:lpstr>Arial</vt:lpstr>
      <vt:lpstr>Bookman Old Style</vt:lpstr>
      <vt:lpstr>Gill Sans MT</vt:lpstr>
      <vt:lpstr>Helvetica</vt:lpstr>
      <vt:lpstr>Times</vt:lpstr>
      <vt:lpstr>Times New Roman (Arabic)</vt:lpstr>
      <vt:lpstr>Wingdings</vt:lpstr>
      <vt:lpstr>Wingdings 3</vt:lpstr>
      <vt:lpstr>SWE205 2011-05-28</vt:lpstr>
      <vt:lpstr>Lecture – 4 Generic View of Processes</vt:lpstr>
      <vt:lpstr>Incremental Development</vt:lpstr>
      <vt:lpstr>Incremental Development (Cont.)</vt:lpstr>
      <vt:lpstr>Incremental development problems</vt:lpstr>
      <vt:lpstr>Reuse-oriented software development</vt:lpstr>
      <vt:lpstr>Reuse-oriented software development</vt:lpstr>
      <vt:lpstr>Reuse-oriented software development</vt:lpstr>
      <vt:lpstr>Evolutionary Development (1/3)</vt:lpstr>
      <vt:lpstr>Evolutionary Development (2/3)</vt:lpstr>
      <vt:lpstr>Evolutionary Development (3/3)</vt:lpstr>
      <vt:lpstr>Agile Software Process:  Extreme Programming</vt:lpstr>
      <vt:lpstr>Extreme Programming Principles/Characteristics</vt:lpstr>
      <vt:lpstr>The Rational Unified Process</vt:lpstr>
      <vt:lpstr>The Rational Unified Process</vt:lpstr>
      <vt:lpstr>RUP—Dynamic Perspective</vt:lpstr>
      <vt:lpstr>RUP Phases</vt:lpstr>
      <vt:lpstr>RUP Phases</vt:lpstr>
      <vt:lpstr>Process Characteristics</vt:lpstr>
      <vt:lpstr>Process and Product Quality</vt:lpstr>
      <vt:lpstr>Key points</vt:lpstr>
    </vt:vector>
  </TitlesOfParts>
  <Company>khalidm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216</cp:revision>
  <cp:lastPrinted>2011-02-23T06:49:47Z</cp:lastPrinted>
  <dcterms:created xsi:type="dcterms:W3CDTF">2008-10-05T15:17:56Z</dcterms:created>
  <dcterms:modified xsi:type="dcterms:W3CDTF">2019-01-29T06:35:52Z</dcterms:modified>
</cp:coreProperties>
</file>